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30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79" r:id="rId27"/>
    <p:sldId id="301" r:id="rId28"/>
    <p:sldId id="302" r:id="rId29"/>
    <p:sldId id="280" r:id="rId30"/>
    <p:sldId id="281" r:id="rId31"/>
    <p:sldId id="282" r:id="rId32"/>
    <p:sldId id="284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4" r:id="rId42"/>
    <p:sldId id="295" r:id="rId43"/>
    <p:sldId id="296" r:id="rId44"/>
    <p:sldId id="297" r:id="rId45"/>
    <p:sldId id="298" r:id="rId46"/>
    <p:sldId id="293" r:id="rId47"/>
    <p:sldId id="29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inmarketcap.com/" TargetMode="Externa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s://www.cryptocoincharts.info/coins/graphicalComparis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coinmarketcap.com/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itecoin.info/Mining_hardware_compariso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hyperlink" Target="http://foldingcoin.net/wp/wp-content/uploads/2015/02/FoldingCoin-White-Paper-v1.0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Relationship Id="rId3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16: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Alternate </a:t>
            </a:r>
            <a:r>
              <a:rPr lang="en-US" sz="3200" dirty="0" err="1" smtClean="0">
                <a:solidFill>
                  <a:srgbClr val="EBF1DE"/>
                </a:solidFill>
              </a:rPr>
              <a:t>Cryptocurrencies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507" y="4628041"/>
            <a:ext cx="1852791" cy="369332"/>
          </a:xfrm>
          <a:prstGeom prst="rect">
            <a:avLst/>
          </a:prstGeom>
          <a:solidFill>
            <a:schemeClr val="accent5">
              <a:lumMod val="50000"/>
              <a:alpha val="62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flickr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cc: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epSos.de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Due: Thursday (March 19)</a:t>
            </a:r>
          </a:p>
          <a:p>
            <a:pPr marL="0" indent="0">
              <a:buNone/>
            </a:pPr>
            <a:r>
              <a:rPr lang="en-US" b="1" dirty="0" smtClean="0"/>
              <a:t>Presentations about project ideas: </a:t>
            </a:r>
            <a:r>
              <a:rPr lang="en-US" dirty="0" smtClean="0"/>
              <a:t>April 1</a:t>
            </a:r>
          </a:p>
          <a:p>
            <a:pPr marL="0" indent="0">
              <a:buNone/>
            </a:pPr>
            <a:r>
              <a:rPr lang="en-US" b="1" dirty="0" smtClean="0"/>
              <a:t>First deliverable: </a:t>
            </a:r>
            <a:r>
              <a:rPr lang="en-US" dirty="0" smtClean="0"/>
              <a:t>April 5</a:t>
            </a:r>
          </a:p>
          <a:p>
            <a:pPr marL="0" indent="0">
              <a:buNone/>
            </a:pPr>
            <a:r>
              <a:rPr lang="en-US" b="1" dirty="0" smtClean="0"/>
              <a:t>Final presentations + reports:</a:t>
            </a:r>
            <a:r>
              <a:rPr lang="en-US" dirty="0" smtClean="0"/>
              <a:t> end of semester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33800" y="1047750"/>
            <a:ext cx="52005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Other than possible quizzes and </a:t>
            </a:r>
            <a:r>
              <a:rPr lang="en-US" dirty="0" smtClean="0"/>
              <a:t>readings questions, </a:t>
            </a:r>
            <a:r>
              <a:rPr lang="en-US" dirty="0"/>
              <a:t>this is the last assignment (with several deliverables).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Proposals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b="1" dirty="0" smtClean="0"/>
              <a:t>Title </a:t>
            </a:r>
            <a:r>
              <a:rPr lang="en-US" b="1" dirty="0"/>
              <a:t>of your Proposal </a:t>
            </a:r>
            <a:r>
              <a:rPr lang="en-US" dirty="0"/>
              <a:t>- a short title that should get across what you are doing.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Team </a:t>
            </a:r>
            <a:r>
              <a:rPr lang="en-US" b="1" dirty="0"/>
              <a:t>members list </a:t>
            </a:r>
            <a:r>
              <a:rPr lang="en-US" dirty="0"/>
              <a:t>- a list of everyone on your team.  You </a:t>
            </a:r>
            <a:r>
              <a:rPr lang="en-US" dirty="0" smtClean="0"/>
              <a:t>should `</a:t>
            </a:r>
            <a:r>
              <a:rPr lang="en-US" dirty="0"/>
              <a:t>cc:` all the team members in the email so I have one email to reply-</a:t>
            </a:r>
            <a:r>
              <a:rPr lang="en-US" dirty="0" smtClean="0"/>
              <a:t>all to </a:t>
            </a:r>
            <a:r>
              <a:rPr lang="en-US" dirty="0"/>
              <a:t>that will reach your full tem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smtClean="0"/>
              <a:t>Motivation </a:t>
            </a:r>
            <a:r>
              <a:rPr lang="en-US" dirty="0"/>
              <a:t>- explanation of why your project topic is </a:t>
            </a:r>
            <a:r>
              <a:rPr lang="en-US" dirty="0" smtClean="0"/>
              <a:t>worthwhile.</a:t>
            </a:r>
          </a:p>
          <a:p>
            <a:pPr marL="514350" indent="-514350">
              <a:buAutoNum type="arabicPeriod"/>
            </a:pPr>
            <a:r>
              <a:rPr lang="en-US" dirty="0" smtClean="0"/>
              <a:t>Project </a:t>
            </a:r>
            <a:r>
              <a:rPr lang="en-US" dirty="0"/>
              <a:t>Plan - what you plan to </a:t>
            </a:r>
            <a:r>
              <a:rPr lang="en-US" dirty="0" smtClean="0"/>
              <a:t>do.</a:t>
            </a:r>
          </a:p>
          <a:p>
            <a:pPr marL="514350" indent="-514350">
              <a:buAutoNum type="arabicPeriod"/>
            </a:pPr>
            <a:r>
              <a:rPr lang="en-US" dirty="0" smtClean="0"/>
              <a:t>First </a:t>
            </a:r>
            <a:r>
              <a:rPr lang="en-US" dirty="0"/>
              <a:t>deliverable - description of what you will have ready to </a:t>
            </a:r>
            <a:r>
              <a:rPr lang="en-US" dirty="0" smtClean="0"/>
              <a:t>submit for </a:t>
            </a:r>
            <a:r>
              <a:rPr lang="en-US" dirty="0"/>
              <a:t>the first deadline, </a:t>
            </a:r>
            <a:r>
              <a:rPr lang="en-US" b="1" dirty="0" smtClean="0"/>
              <a:t>Sunday</a:t>
            </a:r>
            <a:r>
              <a:rPr lang="en-US" b="1" dirty="0"/>
              <a:t>, 5 </a:t>
            </a:r>
            <a:r>
              <a:rPr lang="en-US" b="1" dirty="0" smtClean="0"/>
              <a:t>April</a:t>
            </a:r>
            <a:r>
              <a:rPr lang="en-US" dirty="0" smtClean="0"/>
              <a:t> </a:t>
            </a:r>
            <a:r>
              <a:rPr lang="en-US" dirty="0"/>
              <a:t>(note that you will </a:t>
            </a:r>
            <a:r>
              <a:rPr lang="en-US" dirty="0" smtClean="0"/>
              <a:t>be presenting </a:t>
            </a:r>
            <a:r>
              <a:rPr lang="en-US" dirty="0"/>
              <a:t>about your project in class on </a:t>
            </a:r>
            <a:r>
              <a:rPr lang="en-US" b="1" dirty="0" smtClean="0"/>
              <a:t>Wednesday</a:t>
            </a:r>
            <a:r>
              <a:rPr lang="en-US" b="1" dirty="0"/>
              <a:t>, 1 </a:t>
            </a:r>
            <a:r>
              <a:rPr lang="en-US" b="1" dirty="0" smtClean="0"/>
              <a:t>April</a:t>
            </a:r>
            <a:r>
              <a:rPr lang="en-US" dirty="0" smtClean="0"/>
              <a:t>)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5979"/>
            <a:ext cx="5180962" cy="127131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Alternate </a:t>
            </a:r>
            <a:r>
              <a:rPr lang="en-US" b="1" dirty="0" err="1" smtClean="0">
                <a:solidFill>
                  <a:srgbClr val="FFFF00"/>
                </a:solidFill>
              </a:rPr>
              <a:t>Cryptocurrencies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81400" y="438150"/>
            <a:ext cx="1135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Currency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005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 rot="16200000">
            <a:off x="-618961" y="254922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coinmarketcap.com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4" name="Picture 3" descr="Screen Shot 2015-03-15 at 9.1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36" y="97289"/>
            <a:ext cx="7264117" cy="494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1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3-15 at 9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45" y="0"/>
            <a:ext cx="4820655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152400" y="133350"/>
            <a:ext cx="6612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www.cryptocoincharts.info</a:t>
            </a:r>
            <a:r>
              <a:rPr lang="en-US" dirty="0"/>
              <a:t>/coins/</a:t>
            </a:r>
            <a:r>
              <a:rPr lang="en-US" dirty="0" err="1"/>
              <a:t>graphicalComparison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516" y="4499637"/>
            <a:ext cx="350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trading volume (not market cap)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3-15 at 9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0" y="119412"/>
            <a:ext cx="6196161" cy="4852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0" y="4171950"/>
            <a:ext cx="214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Ripple: last 24 hours,</a:t>
            </a:r>
          </a:p>
          <a:p>
            <a:r>
              <a:rPr lang="en-US" dirty="0" smtClean="0"/>
              <a:t>volume 90 BTC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1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Market Cap of </a:t>
            </a:r>
            <a:r>
              <a:rPr lang="en-US" dirty="0" err="1" smtClean="0"/>
              <a:t>PointCoin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097" y="1468285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</p:spTree>
    <p:extLst>
      <p:ext uri="{BB962C8B-B14F-4D97-AF65-F5344CB8AC3E}">
        <p14:creationId xmlns:p14="http://schemas.microsoft.com/office/powerpoint/2010/main" val="15684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742950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  <p:pic>
        <p:nvPicPr>
          <p:cNvPr id="5" name="Picture 4" descr="Screen Shot 2015-03-15 at 9.3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33870"/>
            <a:ext cx="5611329" cy="390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9661" y="1828600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 Cap: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230151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36520 </a:t>
            </a:r>
            <a:r>
              <a:rPr lang="en-US" dirty="0"/>
              <a:t>/ </a:t>
            </a:r>
            <a:r>
              <a:rPr lang="en-US" dirty="0" smtClean="0"/>
              <a:t>1629 = </a:t>
            </a:r>
          </a:p>
          <a:p>
            <a:r>
              <a:rPr lang="en-US" dirty="0" smtClean="0"/>
              <a:t>22.42 pizzas delivered </a:t>
            </a:r>
          </a:p>
          <a:p>
            <a:r>
              <a:rPr lang="en-US" dirty="0"/>
              <a:t>=</a:t>
            </a:r>
            <a:r>
              <a:rPr lang="en-US" dirty="0" smtClean="0"/>
              <a:t> $450.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3747274"/>
            <a:ext cx="287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coinmarketcap.com</a:t>
            </a:r>
            <a:r>
              <a:rPr lang="en-US" dirty="0">
                <a:hlinkClick r:id="rId3"/>
              </a:rPr>
              <a:t>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2</a:t>
            </a:r>
          </a:p>
          <a:p>
            <a:pPr marL="0" indent="0">
              <a:buNone/>
            </a:pPr>
            <a:r>
              <a:rPr lang="en-US" b="1" dirty="0" smtClean="0"/>
              <a:t>Final Project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Proposals due Thursday</a:t>
            </a:r>
          </a:p>
          <a:p>
            <a:pPr marL="0" indent="0">
              <a:buNone/>
            </a:pPr>
            <a:r>
              <a:rPr lang="en-US" b="1" dirty="0" smtClean="0"/>
              <a:t>Alternatives to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(“Uninteresting”) </a:t>
            </a:r>
            <a:r>
              <a:rPr lang="en-US" dirty="0" err="1" smtClean="0"/>
              <a:t>Altcoin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Screen Shot 2015-03-15 at 9.3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63538"/>
            <a:ext cx="6823348" cy="385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1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801701"/>
            <a:ext cx="3501451" cy="4341799"/>
          </a:xfrm>
          <a:prstGeom prst="rect">
            <a:avLst/>
          </a:prstGeom>
        </p:spPr>
      </p:pic>
      <p:pic>
        <p:nvPicPr>
          <p:cNvPr id="5" name="Picture 4" descr="Screen Shot 2015-03-15 at 9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5956"/>
          </a:xfrm>
          <a:prstGeom prst="rect">
            <a:avLst/>
          </a:prstGeom>
        </p:spPr>
      </p:pic>
      <p:pic>
        <p:nvPicPr>
          <p:cNvPr id="6" name="Picture 5" descr="Screen Shot 2015-03-15 at 9.4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26" y="1885950"/>
            <a:ext cx="5506149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Dogecoin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5654" y="1156216"/>
            <a:ext cx="3151423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/>
              <a:t>Bitcoin</a:t>
            </a:r>
            <a:r>
              <a:rPr lang="en-US" sz="3200" dirty="0" smtClean="0"/>
              <a:t> [Jan 2009]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47800" y="2419350"/>
            <a:ext cx="3344586" cy="5847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Litecoin</a:t>
            </a:r>
            <a:r>
              <a:rPr lang="en-US" sz="3200" dirty="0" smtClean="0"/>
              <a:t> [Oct 2011]</a:t>
            </a:r>
            <a:endParaRPr lang="en-US" sz="3200" dirty="0"/>
          </a:p>
        </p:txBody>
      </p:sp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16200000" flipH="1">
            <a:off x="2331550" y="1630807"/>
            <a:ext cx="678358" cy="89872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72592" y="2401334"/>
            <a:ext cx="403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2.5 minutes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84 million limit, same way as BTC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0344" y="1141966"/>
            <a:ext cx="503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10 minutes</a:t>
            </a:r>
          </a:p>
          <a:p>
            <a:r>
              <a:rPr lang="en-US" b="1" dirty="0" smtClean="0"/>
              <a:t>Proof-of-work: </a:t>
            </a:r>
            <a:r>
              <a:rPr lang="en-US" dirty="0" smtClean="0"/>
              <a:t>SHA256 double hash(BH) &lt; difficulty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21 million limit, mining subsidy halving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71423" y="3616664"/>
            <a:ext cx="3649957" cy="5847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Dogecoin</a:t>
            </a:r>
            <a:r>
              <a:rPr lang="en-US" sz="3200" dirty="0" smtClean="0"/>
              <a:t> [Dec 2013]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" y="2792442"/>
            <a:ext cx="1896014" cy="2351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6986" y="3633678"/>
            <a:ext cx="3388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/>
              <a:t>1</a:t>
            </a:r>
            <a:r>
              <a:rPr lang="en-US" dirty="0" smtClean="0"/>
              <a:t> minute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no limit, 100B + ~5B/year</a:t>
            </a:r>
          </a:p>
          <a:p>
            <a:r>
              <a:rPr lang="en-US" dirty="0" smtClean="0"/>
              <a:t>(originally: random block reward!)</a:t>
            </a:r>
            <a:endParaRPr lang="en-US" dirty="0"/>
          </a:p>
        </p:txBody>
      </p:sp>
      <p:cxnSp>
        <p:nvCxnSpPr>
          <p:cNvPr id="13" name="Elbow Connector 12"/>
          <p:cNvCxnSpPr>
            <a:stCxn id="5" idx="2"/>
            <a:endCxn id="10" idx="0"/>
          </p:cNvCxnSpPr>
          <p:nvPr/>
        </p:nvCxnSpPr>
        <p:spPr>
          <a:xfrm rot="16200000" flipH="1">
            <a:off x="3151978" y="2972240"/>
            <a:ext cx="612538" cy="6763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50" y="1723680"/>
            <a:ext cx="3728025" cy="2410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107"/>
            <a:ext cx="8229600" cy="857250"/>
          </a:xfrm>
        </p:spPr>
        <p:txBody>
          <a:bodyPr/>
          <a:lstStyle/>
          <a:p>
            <a:r>
              <a:rPr lang="en-US" dirty="0" smtClean="0"/>
              <a:t>Use SHA-256 or a different hash?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0" y="81071"/>
            <a:ext cx="7782810" cy="48642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0" y="4705350"/>
            <a:ext cx="406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opencores.org</a:t>
            </a:r>
            <a:r>
              <a:rPr lang="en-US" dirty="0"/>
              <a:t>/project,sha256core</a:t>
            </a:r>
          </a:p>
        </p:txBody>
      </p:sp>
    </p:spTree>
    <p:extLst>
      <p:ext uri="{BB962C8B-B14F-4D97-AF65-F5344CB8AC3E}">
        <p14:creationId xmlns:p14="http://schemas.microsoft.com/office/powerpoint/2010/main" val="1272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scrypt</a:t>
            </a:r>
            <a:r>
              <a:rPr lang="en-US" dirty="0" smtClean="0"/>
              <a:t> hash function [2009]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Screen Shot 2015-03-15 at 10.0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7" y="1063229"/>
            <a:ext cx="5943635" cy="39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7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Derivation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03-16 at 11.0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3-15 at 10.0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4288"/>
            <a:ext cx="6624277" cy="49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Mining Cost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creen Shot 2015-03-15 at 8.1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" y="1108210"/>
            <a:ext cx="8621614" cy="8291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3882" y="2387084"/>
            <a:ext cx="20533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$7,521,228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5165" y="3287872"/>
            <a:ext cx="1111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$0.148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019585" y="3495053"/>
            <a:ext cx="163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$0.00037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001092" y="2936551"/>
            <a:ext cx="151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$0.000087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6601" y="2738396"/>
            <a:ext cx="2247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374362.67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3200" y="3954455"/>
            <a:ext cx="1198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$0.0022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79" y="2369060"/>
            <a:ext cx="143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$8,161.10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1347" y="3892900"/>
            <a:ext cx="63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$0.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6553200" y="2202418"/>
            <a:ext cx="120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90 days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30" y="3380192"/>
            <a:ext cx="115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$0.00036</a:t>
            </a:r>
          </a:p>
        </p:txBody>
      </p:sp>
    </p:spTree>
    <p:extLst>
      <p:ext uri="{BB962C8B-B14F-4D97-AF65-F5344CB8AC3E}">
        <p14:creationId xmlns:p14="http://schemas.microsoft.com/office/powerpoint/2010/main" val="384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Screen Shot 2015-03-15 at 10.15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1826"/>
            <a:ext cx="7970884" cy="67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8859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Candidate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1459" y="1243087"/>
            <a:ext cx="4498122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0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()]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2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15 at 10.22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3950"/>
            <a:ext cx="823613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Sequential 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42614" y="31051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66" y="387338"/>
            <a:ext cx="565316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[result] XOR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47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Shot 2015-03-15 at 10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" y="180157"/>
            <a:ext cx="7172079" cy="459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0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r>
              <a:rPr lang="en-US" dirty="0" smtClean="0"/>
              <a:t> Mining Hardware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1657350"/>
            <a:ext cx="5034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litecoin.info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Mining_hardware_comparison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5 at 10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38024"/>
            <a:ext cx="5786659" cy="363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19200" y="1657350"/>
            <a:ext cx="6827039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“Given </a:t>
            </a:r>
            <a:r>
              <a:rPr lang="en-US" sz="3200" dirty="0"/>
              <a:t>the fact that </a:t>
            </a:r>
            <a:r>
              <a:rPr lang="en-US" sz="3200" dirty="0" smtClean="0"/>
              <a:t>I’ve </a:t>
            </a:r>
            <a:r>
              <a:rPr lang="en-US" sz="3200" dirty="0"/>
              <a:t>just found a block, I suspect that something went amiss in my calculation here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98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Proofs-of-Work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Bitcoin</a:t>
            </a:r>
            <a:r>
              <a:rPr lang="en-US" dirty="0" smtClean="0"/>
              <a:t>: SHA-256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Compute intensive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 value, motivates investment in SHA ASICs</a:t>
            </a:r>
          </a:p>
          <a:p>
            <a:pPr marL="0" indent="0">
              <a:buNone/>
            </a:pPr>
            <a:r>
              <a:rPr lang="en-US" dirty="0" err="1" smtClean="0"/>
              <a:t>Litecoin</a:t>
            </a:r>
            <a:r>
              <a:rPr lang="en-US" dirty="0" smtClean="0"/>
              <a:t>, </a:t>
            </a:r>
            <a:r>
              <a:rPr lang="en-US" dirty="0" err="1" smtClean="0"/>
              <a:t>Dogecoin</a:t>
            </a:r>
            <a:r>
              <a:rPr lang="en-US" dirty="0" smtClean="0"/>
              <a:t>: </a:t>
            </a:r>
            <a:r>
              <a:rPr lang="en-US" dirty="0" err="1" smtClean="0"/>
              <a:t>scrypt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Memory-access intensive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No value, motivates investment in general-			purpose computing (?)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4400550"/>
            <a:ext cx="64736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Can we have a proof-of-work that also produces something useful?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38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Useful Proofs-of-Work</a:t>
            </a:r>
            <a:endParaRPr lang="en-US" dirty="0"/>
          </a:p>
        </p:txBody>
      </p:sp>
      <p:pic>
        <p:nvPicPr>
          <p:cNvPr id="5" name="Content Placeholder 4" descr="Screen Shot 2015-03-16 at 10.12.0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" b="5016"/>
          <a:stretch>
            <a:fillRect/>
          </a:stretch>
        </p:blipFill>
        <p:spPr>
          <a:xfrm>
            <a:off x="4823926" y="1174849"/>
            <a:ext cx="4016965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876550"/>
            <a:ext cx="75448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to </a:t>
            </a:r>
            <a:r>
              <a:rPr lang="en-US" sz="2400" i="1" dirty="0"/>
              <a:t>embed previous block and transactions </a:t>
            </a:r>
            <a:r>
              <a:rPr lang="en-US" sz="2400" dirty="0"/>
              <a:t>in </a:t>
            </a:r>
            <a:r>
              <a:rPr lang="en-US" sz="2400" dirty="0" smtClean="0"/>
              <a:t>problem</a:t>
            </a:r>
            <a:endParaRPr lang="en-US" sz="2400" b="1" dirty="0" smtClean="0"/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random</a:t>
            </a:r>
            <a:r>
              <a:rPr lang="en-US" sz="2400" dirty="0" smtClean="0"/>
              <a:t> problem instances to be useful</a:t>
            </a:r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partially-selected</a:t>
            </a:r>
            <a:r>
              <a:rPr lang="en-US" sz="2400" dirty="0" smtClean="0"/>
              <a:t> problem instances to be hard</a:t>
            </a:r>
          </a:p>
          <a:p>
            <a:r>
              <a:rPr lang="en-US" sz="2400" dirty="0" smtClean="0"/>
              <a:t>Must be easy to verify winning results</a:t>
            </a:r>
          </a:p>
          <a:p>
            <a:r>
              <a:rPr lang="en-US" sz="2400" dirty="0" smtClean="0"/>
              <a:t>Want adjustable difficulty</a:t>
            </a:r>
          </a:p>
        </p:txBody>
      </p:sp>
      <p:pic>
        <p:nvPicPr>
          <p:cNvPr id="7" name="Picture 6" descr="Screen Shot 2015-03-16 at 10.23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" y="1174849"/>
            <a:ext cx="4342173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7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Shot 2015-03-16 at 10.1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7133759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hlinkClick r:id="rId3"/>
          </p:cNvPr>
          <p:cNvSpPr/>
          <p:nvPr/>
        </p:nvSpPr>
        <p:spPr>
          <a:xfrm>
            <a:off x="3810000" y="57150"/>
            <a:ext cx="5209784" cy="253916"/>
          </a:xfrm>
          <a:prstGeom prst="rect">
            <a:avLst/>
          </a:prstGeom>
          <a:solidFill>
            <a:srgbClr val="DDD9C3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foldingcoin.net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-content/uploads/2015/02/FoldingCoin-White-Paper-v1.0.pdf</a:t>
            </a:r>
          </a:p>
        </p:txBody>
      </p:sp>
    </p:spTree>
    <p:extLst>
      <p:ext uri="{BB962C8B-B14F-4D97-AF65-F5344CB8AC3E}">
        <p14:creationId xmlns:p14="http://schemas.microsoft.com/office/powerpoint/2010/main" val="23092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Screen Shot 2015-03-16 at 10.25.57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6" y="609621"/>
            <a:ext cx="6196574" cy="159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6626" y="249451"/>
            <a:ext cx="42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(“Oakland”), 2014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668" y="2711373"/>
            <a:ext cx="801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Proof-of-</a:t>
            </a:r>
            <a:r>
              <a:rPr lang="en-US" sz="2800" b="1" dirty="0" err="1" smtClean="0"/>
              <a:t>Retrievability</a:t>
            </a:r>
            <a:r>
              <a:rPr lang="en-US" sz="2800" dirty="0" smtClean="0"/>
              <a:t>: node is storing what it should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3409950"/>
            <a:ext cx="7097239" cy="646331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Ensure local storage: block access depend on </a:t>
            </a:r>
            <a:r>
              <a:rPr lang="en-US" i="1" dirty="0" smtClean="0"/>
              <a:t>private key</a:t>
            </a:r>
            <a:r>
              <a:rPr lang="en-US" dirty="0" smtClean="0"/>
              <a:t>, which is also owner of coin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Permacoin</a:t>
            </a:r>
            <a:r>
              <a:rPr lang="en-US" dirty="0" smtClean="0"/>
              <a:t>: </a:t>
            </a:r>
            <a:r>
              <a:rPr lang="en-US" dirty="0" err="1" smtClean="0"/>
              <a:t>Merkle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Screen Shot 2015-03-16 at 10.3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4" y="1035697"/>
            <a:ext cx="6691083" cy="373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801701"/>
            <a:ext cx="3501451" cy="4341799"/>
          </a:xfrm>
          <a:prstGeom prst="rect">
            <a:avLst/>
          </a:prstGeom>
        </p:spPr>
      </p:pic>
      <p:pic>
        <p:nvPicPr>
          <p:cNvPr id="5" name="Picture 4" descr="Screen Shot 2015-03-15 at 9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5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709" y="2054274"/>
            <a:ext cx="5559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Bitcoin</a:t>
            </a:r>
            <a:r>
              <a:rPr lang="en-US" sz="2800" dirty="0" smtClean="0"/>
              <a:t>-like decentralized currencies:</a:t>
            </a:r>
          </a:p>
          <a:p>
            <a:r>
              <a:rPr lang="en-US" sz="2800" dirty="0" smtClean="0"/>
              <a:t>it is about </a:t>
            </a:r>
            <a:r>
              <a:rPr lang="en-US" sz="2800" b="1" dirty="0" smtClean="0"/>
              <a:t>the community</a:t>
            </a:r>
            <a:r>
              <a:rPr lang="en-US" sz="2800" dirty="0" smtClean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28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 due Thursday</a:t>
            </a:r>
            <a:r>
              <a:rPr lang="en-US" dirty="0" smtClean="0"/>
              <a:t> (11:59pm)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2263219"/>
            <a:ext cx="4572000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800" dirty="0"/>
              <a:t>If you don’t already have an idea or are looking for teammates, come to office hours!  (right now)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963843"/>
            <a:ext cx="3370691" cy="4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7202" y="672647"/>
            <a:ext cx="8099598" cy="40934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Using the output log of my </a:t>
            </a:r>
            <a:r>
              <a:rPr lang="en-US" sz="2000" dirty="0" err="1"/>
              <a:t>miner.go</a:t>
            </a:r>
            <a:r>
              <a:rPr lang="en-US" sz="2000" dirty="0"/>
              <a:t>, I can see that my code produces (on average), 1.5 million hashes in 5 seconds.  This results in a hashing rate of 300,000 hashes/sec.   With the current difficulty at 310 million, this would take my code 17.2 minutes to find a block.  A block has the value of 10 </a:t>
            </a:r>
            <a:r>
              <a:rPr lang="en-US" sz="2000" dirty="0" err="1"/>
              <a:t>pointcoins</a:t>
            </a:r>
            <a:r>
              <a:rPr lang="en-US" sz="2000" dirty="0"/>
              <a:t>.  Thus it takes 1.7 minutes (about 100 seconds) to mine 1 </a:t>
            </a:r>
            <a:r>
              <a:rPr lang="en-US" sz="2000" dirty="0" err="1"/>
              <a:t>pointcoin</a:t>
            </a:r>
            <a:r>
              <a:rPr lang="en-US" sz="2000" dirty="0"/>
              <a:t>.  </a:t>
            </a:r>
            <a:r>
              <a:rPr lang="en-US" sz="2000" dirty="0" smtClean="0"/>
              <a:t>The </a:t>
            </a:r>
            <a:r>
              <a:rPr lang="en-US" sz="2000" dirty="0"/>
              <a:t>cost for an amazon EC2 - t2.micro node, the cost is 1.3 cents per hour.  </a:t>
            </a:r>
            <a:r>
              <a:rPr lang="en-US" sz="2000" dirty="0" smtClean="0"/>
              <a:t>This </a:t>
            </a:r>
            <a:r>
              <a:rPr lang="en-US" sz="2000" dirty="0"/>
              <a:t>would mean that the cost to mine 1 </a:t>
            </a:r>
            <a:r>
              <a:rPr lang="en-US" sz="2000" dirty="0" err="1"/>
              <a:t>pointcoin</a:t>
            </a:r>
            <a:r>
              <a:rPr lang="en-US" sz="2000" dirty="0"/>
              <a:t> costs 0.036 cents ($0.00036).</a:t>
            </a:r>
          </a:p>
          <a:p>
            <a:endParaRPr lang="en-US" sz="2000" dirty="0"/>
          </a:p>
          <a:p>
            <a:r>
              <a:rPr lang="en-US" sz="2000" dirty="0"/>
              <a:t>Going off the "value" of </a:t>
            </a:r>
            <a:r>
              <a:rPr lang="en-US" sz="2000" dirty="0" err="1"/>
              <a:t>pointcoin</a:t>
            </a:r>
            <a:r>
              <a:rPr lang="en-US" sz="2000" dirty="0"/>
              <a:t> -&gt;based off a pizza transaction.  150 </a:t>
            </a:r>
            <a:r>
              <a:rPr lang="en-US" sz="2000" dirty="0" err="1"/>
              <a:t>pointcoins</a:t>
            </a:r>
            <a:r>
              <a:rPr lang="en-US" sz="2000" dirty="0"/>
              <a:t> has the value of a $22.27 pizza from papa johns.  This would create an individual </a:t>
            </a:r>
            <a:r>
              <a:rPr lang="en-US" sz="2000" dirty="0" err="1"/>
              <a:t>pointcoin</a:t>
            </a:r>
            <a:r>
              <a:rPr lang="en-US" sz="2000" dirty="0"/>
              <a:t> to be </a:t>
            </a:r>
            <a:r>
              <a:rPr lang="en-US" sz="2000" dirty="0" smtClean="0"/>
              <a:t>worth </a:t>
            </a:r>
            <a:r>
              <a:rPr lang="en-US" sz="2000" dirty="0"/>
              <a:t>14.8 cents.  </a:t>
            </a:r>
          </a:p>
          <a:p>
            <a:r>
              <a:rPr lang="en-US" sz="2000" b="1" dirty="0"/>
              <a:t>Mining is worth it.</a:t>
            </a:r>
            <a:r>
              <a:rPr lang="en-US" sz="20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043" y="207177"/>
            <a:ext cx="2753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Joseph </a:t>
            </a:r>
            <a:r>
              <a:rPr lang="en-US" sz="2000" b="1" dirty="0" err="1" smtClean="0"/>
              <a:t>Weate’s</a:t>
            </a:r>
            <a:r>
              <a:rPr lang="en-US" sz="2000" b="1" dirty="0" smtClean="0"/>
              <a:t> answer: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03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  <p:pic>
        <p:nvPicPr>
          <p:cNvPr id="2" name="Picture 1" descr="Screen Shot 2015-03-16 at 10.47.40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3" y="1195101"/>
            <a:ext cx="7862982" cy="36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3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3-16 at 10.49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8" y="268657"/>
            <a:ext cx="64262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9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3-16 at 10.56.18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3" y="202309"/>
            <a:ext cx="7831422" cy="427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33056</TotalTime>
  <Words>965</Words>
  <Application>Microsoft Macintosh PowerPoint</Application>
  <PresentationFormat>On-screen Show (16:9)</PresentationFormat>
  <Paragraphs>166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Plan</vt:lpstr>
      <vt:lpstr>Estimating Mining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</vt:lpstr>
      <vt:lpstr>Project Proposals</vt:lpstr>
      <vt:lpstr>Alternate Cryptocurrencies</vt:lpstr>
      <vt:lpstr>PowerPoint Presentation</vt:lpstr>
      <vt:lpstr>PowerPoint Presentation</vt:lpstr>
      <vt:lpstr>PowerPoint Presentation</vt:lpstr>
      <vt:lpstr>PowerPoint Presentation</vt:lpstr>
      <vt:lpstr>What is the Market Cap of PointCoin?</vt:lpstr>
      <vt:lpstr>PowerPoint Presentation</vt:lpstr>
      <vt:lpstr>PowerPoint Presentation</vt:lpstr>
      <vt:lpstr>Example (“Uninteresting”) Altcoin</vt:lpstr>
      <vt:lpstr>PowerPoint Presentation</vt:lpstr>
      <vt:lpstr>Dogecoin Design</vt:lpstr>
      <vt:lpstr>Use SHA-256 or a different hash?</vt:lpstr>
      <vt:lpstr>PowerPoint Presentation</vt:lpstr>
      <vt:lpstr>scrypt hash function [2009]</vt:lpstr>
      <vt:lpstr>Key Derivation</vt:lpstr>
      <vt:lpstr>PowerPoint Presentation</vt:lpstr>
      <vt:lpstr>PowerPoint Presentation</vt:lpstr>
      <vt:lpstr>PowerPoint Presentation</vt:lpstr>
      <vt:lpstr>Memory-Hard Algorithm</vt:lpstr>
      <vt:lpstr>Simple Candidate</vt:lpstr>
      <vt:lpstr>PowerPoint Presentation</vt:lpstr>
      <vt:lpstr>Sequential Memory-Hard Algorithm</vt:lpstr>
      <vt:lpstr>PowerPoint Presentation</vt:lpstr>
      <vt:lpstr>PowerPoint Presentation</vt:lpstr>
      <vt:lpstr>PowerPoint Presentation</vt:lpstr>
      <vt:lpstr>Litecoin Mining Hardware (?)</vt:lpstr>
      <vt:lpstr>PowerPoint Presentation</vt:lpstr>
      <vt:lpstr>PowerPoint Presentation</vt:lpstr>
      <vt:lpstr>PowerPoint Presentation</vt:lpstr>
      <vt:lpstr>Proofs-of-Work</vt:lpstr>
      <vt:lpstr>Challenge of Useful Proofs-of-Work</vt:lpstr>
      <vt:lpstr>PowerPoint Presentation</vt:lpstr>
      <vt:lpstr>PowerPoint Presentation</vt:lpstr>
      <vt:lpstr>Permacoin: Merkle Tree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329</cp:revision>
  <cp:lastPrinted>2015-03-04T18:13:31Z</cp:lastPrinted>
  <dcterms:created xsi:type="dcterms:W3CDTF">2015-01-10T23:57:16Z</dcterms:created>
  <dcterms:modified xsi:type="dcterms:W3CDTF">2015-03-16T15:01:42Z</dcterms:modified>
</cp:coreProperties>
</file>